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  <p:sldMasterId id="2147483688" r:id="rId2"/>
  </p:sldMasterIdLst>
  <p:notesMasterIdLst>
    <p:notesMasterId r:id="rId26"/>
  </p:notesMasterIdLst>
  <p:sldIdLst>
    <p:sldId id="292" r:id="rId3"/>
    <p:sldId id="257" r:id="rId4"/>
    <p:sldId id="280" r:id="rId5"/>
    <p:sldId id="438" r:id="rId6"/>
    <p:sldId id="458" r:id="rId7"/>
    <p:sldId id="446" r:id="rId8"/>
    <p:sldId id="476" r:id="rId9"/>
    <p:sldId id="449" r:id="rId10"/>
    <p:sldId id="503" r:id="rId11"/>
    <p:sldId id="499" r:id="rId12"/>
    <p:sldId id="498" r:id="rId13"/>
    <p:sldId id="497" r:id="rId14"/>
    <p:sldId id="435" r:id="rId15"/>
    <p:sldId id="459" r:id="rId16"/>
    <p:sldId id="468" r:id="rId17"/>
    <p:sldId id="469" r:id="rId18"/>
    <p:sldId id="496" r:id="rId19"/>
    <p:sldId id="500" r:id="rId20"/>
    <p:sldId id="504" r:id="rId21"/>
    <p:sldId id="502" r:id="rId22"/>
    <p:sldId id="501" r:id="rId23"/>
    <p:sldId id="506" r:id="rId24"/>
    <p:sldId id="505" r:id="rId25"/>
  </p:sldIdLst>
  <p:sldSz cx="12192000" cy="6858000"/>
  <p:notesSz cx="12192000" cy="6858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211FB-5D3B-4E9E-8EF4-E265C12BD63B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9F20C-1F02-4B4B-85D6-F4C7C4319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07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491C-7AC9-B441-AF46-CD0B0D5A7E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02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491C-7AC9-B441-AF46-CD0B0D5A7E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02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491C-7AC9-B441-AF46-CD0B0D5A7E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80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491C-7AC9-B441-AF46-CD0B0D5A7E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4" y="6487457"/>
            <a:ext cx="3233727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5" y="4006085"/>
            <a:ext cx="3045737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23958" y="600453"/>
            <a:ext cx="10506420" cy="2641756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Data Science 510</a:t>
            </a:r>
          </a:p>
        </p:txBody>
      </p:sp>
    </p:spTree>
    <p:extLst>
      <p:ext uri="{BB962C8B-B14F-4D97-AF65-F5344CB8AC3E}">
        <p14:creationId xmlns:p14="http://schemas.microsoft.com/office/powerpoint/2010/main" val="2898391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03114" y="1924364"/>
            <a:ext cx="10086860" cy="1255307"/>
          </a:xfrm>
          <a:prstGeom prst="rect">
            <a:avLst/>
          </a:prstGeom>
          <a:ln>
            <a:solidFill>
              <a:srgbClr val="4B2E83"/>
            </a:solidFill>
          </a:ln>
        </p:spPr>
        <p:txBody>
          <a:bodyPr anchor="b">
            <a:noAutofit/>
          </a:bodyPr>
          <a:lstStyle>
            <a:lvl1pPr algn="l">
              <a:defRPr sz="2700" b="0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Data Science 510: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53" y="5945854"/>
            <a:ext cx="18288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3113" y="6354234"/>
            <a:ext cx="3386667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5" y="4006085"/>
            <a:ext cx="3045737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4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5" y="2320239"/>
            <a:ext cx="10929485" cy="3810086"/>
          </a:xfrm>
          <a:prstGeom prst="rect">
            <a:avLst/>
          </a:prstGeom>
        </p:spPr>
        <p:txBody>
          <a:bodyPr/>
          <a:lstStyle>
            <a:lvl1pPr marL="257175" indent="-257175"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15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Lucida Grande"/>
              <a:buChar char="&gt;"/>
              <a:defRPr sz="135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2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1543050" indent="-171450">
              <a:buFont typeface="Lucida Grande"/>
              <a:buChar char="&gt;"/>
              <a:defRPr sz="105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677" y="1730667"/>
            <a:ext cx="10912883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3429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85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0287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1201" y="6354234"/>
            <a:ext cx="3386667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65069"/>
            <a:ext cx="10912883" cy="998440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531203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53" y="5945854"/>
            <a:ext cx="18288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769275" cy="4015497"/>
          </a:xfrm>
          <a:prstGeom prst="rect">
            <a:avLst/>
          </a:prstGeom>
        </p:spPr>
        <p:txBody>
          <a:bodyPr/>
          <a:lstStyle>
            <a:lvl1pPr marL="257175" indent="-257175"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15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Lucida Grande"/>
              <a:buChar char="&gt;"/>
              <a:defRPr sz="135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2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1543050" indent="-171450">
              <a:buFont typeface="Lucida Grande"/>
              <a:buChar char="&gt;"/>
              <a:defRPr sz="105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71511"/>
            <a:ext cx="10752673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76383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1201" y="6354234"/>
            <a:ext cx="3386667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1022351" y="1736725"/>
            <a:ext cx="10695516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822192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24051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53" y="5945854"/>
            <a:ext cx="18288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3113" y="6354234"/>
            <a:ext cx="3386667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5" y="4006085"/>
            <a:ext cx="3045737" cy="11277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 userDrawn="1"/>
        </p:nvSpPr>
        <p:spPr>
          <a:xfrm>
            <a:off x="903113" y="3200400"/>
            <a:ext cx="10086860" cy="524128"/>
          </a:xfrm>
          <a:prstGeom prst="rect">
            <a:avLst/>
          </a:prstGeom>
          <a:ln>
            <a:solidFill>
              <a:srgbClr val="4B2E83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200" b="1" i="0" u="none" kern="1200" baseline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en-US" sz="3600" b="1" dirty="0">
                <a:latin typeface="Encode Sans Normal Black" panose="02000000000000000000" pitchFamily="2" charset="0"/>
              </a:rPr>
              <a:t>Advanced Machine Learning</a:t>
            </a:r>
          </a:p>
        </p:txBody>
      </p:sp>
      <p:sp>
        <p:nvSpPr>
          <p:cNvPr id="10" name="Title 2"/>
          <p:cNvSpPr txBox="1">
            <a:spLocks/>
          </p:cNvSpPr>
          <p:nvPr userDrawn="1"/>
        </p:nvSpPr>
        <p:spPr>
          <a:xfrm>
            <a:off x="903111" y="2648564"/>
            <a:ext cx="10086860" cy="524128"/>
          </a:xfrm>
          <a:prstGeom prst="rect">
            <a:avLst/>
          </a:prstGeom>
          <a:ln>
            <a:solidFill>
              <a:srgbClr val="4B2E83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200" b="1" i="0" u="none" kern="1200" baseline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en-US" sz="3200" b="1" dirty="0">
                <a:latin typeface="Encode Sans Normal Black" panose="02000000000000000000" pitchFamily="2" charset="0"/>
              </a:rPr>
              <a:t>Machine Learning 520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 hasCustomPrompt="1"/>
          </p:nvPr>
        </p:nvSpPr>
        <p:spPr>
          <a:xfrm>
            <a:off x="1084784" y="4724400"/>
            <a:ext cx="85344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baseline="0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 dirty="0"/>
              <a:t>Lesson #: Lesson Title</a:t>
            </a:r>
          </a:p>
        </p:txBody>
      </p:sp>
    </p:spTree>
    <p:extLst>
      <p:ext uri="{BB962C8B-B14F-4D97-AF65-F5344CB8AC3E}">
        <p14:creationId xmlns:p14="http://schemas.microsoft.com/office/powerpoint/2010/main" val="1382441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2364262"/>
            <a:ext cx="10928280" cy="3387963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71511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 baseline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Learning Objectives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879073" y="1736727"/>
            <a:ext cx="10928280" cy="56163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5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35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05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By the end of this session, students will be able to:</a:t>
            </a:r>
          </a:p>
        </p:txBody>
      </p:sp>
    </p:spTree>
    <p:extLst>
      <p:ext uri="{BB962C8B-B14F-4D97-AF65-F5344CB8AC3E}">
        <p14:creationId xmlns:p14="http://schemas.microsoft.com/office/powerpoint/2010/main" val="161994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5" y="2320239"/>
            <a:ext cx="10929485" cy="3810086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677" y="1730667"/>
            <a:ext cx="10912883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3429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85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0287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542" y="6487457"/>
            <a:ext cx="3233727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912884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068694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928280" cy="4015497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71511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3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5634" y="2667000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08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928280" cy="4015497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71511"/>
            <a:ext cx="10911679" cy="99199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</p:spTree>
    <p:extLst>
      <p:ext uri="{BB962C8B-B14F-4D97-AF65-F5344CB8AC3E}">
        <p14:creationId xmlns:p14="http://schemas.microsoft.com/office/powerpoint/2010/main" val="159765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1022351" y="1736725"/>
            <a:ext cx="10695516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42" y="6487457"/>
            <a:ext cx="3233727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822192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644263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77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A984B786-5635-44C4-B53B-E95D8D7558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50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93" r:id="rId5"/>
    <p:sldLayoutId id="2147483683" r:id="rId6"/>
    <p:sldLayoutId id="2147483684" r:id="rId7"/>
    <p:sldLayoutId id="2147483694" r:id="rId8"/>
    <p:sldLayoutId id="2147483697" r:id="rId9"/>
  </p:sldLayoutIdLst>
  <p:txStyles>
    <p:titleStyle>
      <a:lvl1pPr algn="ctr" defTabSz="342900" rtl="0" eaLnBrk="1" latinLnBrk="0" hangingPunct="1">
        <a:spcBef>
          <a:spcPct val="0"/>
        </a:spcBef>
        <a:buNone/>
        <a:defRPr sz="33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156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5" r:id="rId5"/>
  </p:sldLayoutIdLst>
  <p:txStyles>
    <p:titleStyle>
      <a:lvl1pPr algn="ctr" defTabSz="342900" rtl="0" eaLnBrk="1" latinLnBrk="0" hangingPunct="1">
        <a:spcBef>
          <a:spcPct val="0"/>
        </a:spcBef>
        <a:buNone/>
        <a:defRPr sz="33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ensemble/plot_voting_regressor.html" TargetMode="External"/><Relationship Id="rId2" Type="http://schemas.openxmlformats.org/officeDocument/2006/relationships/hyperlink" Target="https://scikit-learn.org/stable/auto_examples/ensemble/plot_stack_predictors.html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337588" y="4724400"/>
            <a:ext cx="7720812" cy="457200"/>
          </a:xfrm>
        </p:spPr>
        <p:txBody>
          <a:bodyPr/>
          <a:lstStyle/>
          <a:p>
            <a:r>
              <a:rPr lang="en-US" dirty="0"/>
              <a:t>Lesson 5: Stacking and Blending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1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1CDF5B-084B-43A7-8710-B33758918A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u="sng" dirty="0"/>
              <a:t>Majority vote</a:t>
            </a:r>
          </a:p>
          <a:p>
            <a:r>
              <a:rPr lang="en-US" altLang="en-US" dirty="0"/>
              <a:t>Suppose we have 5 completely independent classifiers…</a:t>
            </a:r>
          </a:p>
          <a:p>
            <a:pPr lvl="1"/>
            <a:r>
              <a:rPr lang="en-US" altLang="en-US" dirty="0"/>
              <a:t>If accuracy is 70% for each</a:t>
            </a:r>
          </a:p>
          <a:p>
            <a:pPr lvl="2"/>
            <a:r>
              <a:rPr lang="en-US" altLang="en-US" dirty="0"/>
              <a:t>(.7</a:t>
            </a:r>
            <a:r>
              <a:rPr lang="en-US" altLang="en-US" baseline="30000" dirty="0"/>
              <a:t>5</a:t>
            </a:r>
            <a:r>
              <a:rPr lang="en-US" altLang="en-US" dirty="0"/>
              <a:t>)+5(.7</a:t>
            </a:r>
            <a:r>
              <a:rPr lang="en-US" altLang="en-US" baseline="30000" dirty="0"/>
              <a:t>4</a:t>
            </a:r>
            <a:r>
              <a:rPr lang="en-US" altLang="en-US" dirty="0"/>
              <a:t>)(.3)+ 10 (.7</a:t>
            </a:r>
            <a:r>
              <a:rPr lang="en-US" altLang="en-US" baseline="30000" dirty="0"/>
              <a:t>3</a:t>
            </a:r>
            <a:r>
              <a:rPr lang="en-US" altLang="en-US" dirty="0"/>
              <a:t>)(.3</a:t>
            </a:r>
            <a:r>
              <a:rPr lang="en-US" altLang="en-US" baseline="30000" dirty="0"/>
              <a:t>2</a:t>
            </a:r>
            <a:r>
              <a:rPr lang="en-US" altLang="en-US" dirty="0"/>
              <a:t>) </a:t>
            </a:r>
          </a:p>
          <a:p>
            <a:pPr lvl="2"/>
            <a:r>
              <a:rPr lang="en-US" altLang="en-US" b="1" dirty="0"/>
              <a:t>83.7% majority vote accuracy</a:t>
            </a:r>
          </a:p>
          <a:p>
            <a:pPr lvl="1"/>
            <a:r>
              <a:rPr lang="en-US" altLang="en-US" dirty="0"/>
              <a:t>101 such classifiers</a:t>
            </a:r>
          </a:p>
          <a:p>
            <a:pPr lvl="2"/>
            <a:r>
              <a:rPr lang="en-US" altLang="en-US" b="1" dirty="0"/>
              <a:t>99.9% majority vote accuracy</a:t>
            </a:r>
          </a:p>
          <a:p>
            <a:pPr lvl="1"/>
            <a:endParaRPr lang="en-US" altLang="en-US" b="1" dirty="0"/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120FE0-4FA2-44B3-9647-7ECDF4CD5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0B1CC7B-3CFA-45D3-AAD9-EA1D4761B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648200"/>
            <a:ext cx="9117012" cy="63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sz="1600" b="1" dirty="0"/>
              <a:t>Note: Binomial Distribution:</a:t>
            </a:r>
            <a:r>
              <a:rPr lang="en-US" altLang="en-US" sz="1600" dirty="0"/>
              <a:t> The probability of observing </a:t>
            </a:r>
            <a:r>
              <a:rPr lang="en-US" altLang="en-US" sz="1600" i="1" dirty="0"/>
              <a:t>x</a:t>
            </a:r>
            <a:r>
              <a:rPr lang="en-US" altLang="en-US" sz="1600" dirty="0"/>
              <a:t> heads in a sample of </a:t>
            </a:r>
            <a:r>
              <a:rPr lang="en-US" altLang="en-US" sz="1600" i="1" dirty="0"/>
              <a:t>n</a:t>
            </a:r>
            <a:r>
              <a:rPr lang="en-US" altLang="en-US" sz="1600" dirty="0"/>
              <a:t> independent coin tosses,</a:t>
            </a:r>
          </a:p>
          <a:p>
            <a:pPr>
              <a:spcBef>
                <a:spcPct val="20000"/>
              </a:spcBef>
            </a:pPr>
            <a:r>
              <a:rPr lang="en-US" altLang="en-US" sz="1600" dirty="0"/>
              <a:t>where in each toss the probability of heads is </a:t>
            </a:r>
            <a:r>
              <a:rPr lang="en-US" altLang="en-US" sz="1600" i="1" dirty="0"/>
              <a:t>p</a:t>
            </a:r>
            <a:r>
              <a:rPr lang="en-US" altLang="en-US" sz="1600" dirty="0"/>
              <a:t>, is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4DF17FA-6D14-4FAB-9AC9-8D37B8A206D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12" y="5410200"/>
            <a:ext cx="496887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0588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4714BF-7659-4C4D-9253-36D6589165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“No Free Lunch” Theorem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No single algorithm wins all the time!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When combing multiple </a:t>
            </a:r>
            <a:r>
              <a:rPr lang="en-US" altLang="en-US" dirty="0">
                <a:solidFill>
                  <a:srgbClr val="FF0000"/>
                </a:solidFill>
              </a:rPr>
              <a:t>independent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FF0000"/>
                </a:solidFill>
              </a:rPr>
              <a:t>diverse decisions</a:t>
            </a:r>
            <a:r>
              <a:rPr lang="en-US" altLang="en-US" dirty="0"/>
              <a:t> each of which is </a:t>
            </a:r>
            <a:r>
              <a:rPr lang="en-US" altLang="en-US" dirty="0">
                <a:solidFill>
                  <a:srgbClr val="FF0000"/>
                </a:solidFill>
              </a:rPr>
              <a:t>at least more accurate than random guessing</a:t>
            </a:r>
            <a:r>
              <a:rPr lang="en-US" altLang="en-US" dirty="0"/>
              <a:t>, random errors cancel each other out, </a:t>
            </a:r>
            <a:r>
              <a:rPr lang="en-US" altLang="en-US" dirty="0">
                <a:solidFill>
                  <a:srgbClr val="FF0000"/>
                </a:solidFill>
              </a:rPr>
              <a:t>correct decisions are reinforced</a:t>
            </a:r>
            <a:r>
              <a:rPr lang="en-US" altLang="en-US" dirty="0"/>
              <a:t>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F3B142-838F-4871-9A51-8B6C84890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Value of Ensembles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960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450661-88A8-48FC-90A3-6B699FB0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Weather Forecast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23B9BB42-9A2F-4581-8364-9B8BA5D3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76400"/>
            <a:ext cx="8504657" cy="467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85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A76A57-1E5A-7345-9A9D-E83FB1CE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 in Netflix Prize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5B66B-55AD-E543-8B84-37957B416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728" y="1091232"/>
            <a:ext cx="8298088" cy="49735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E049DD-3F7D-0843-9E81-B3C006512E1C}"/>
              </a:ext>
            </a:extLst>
          </p:cNvPr>
          <p:cNvSpPr/>
          <p:nvPr/>
        </p:nvSpPr>
        <p:spPr>
          <a:xfrm>
            <a:off x="855212" y="5859611"/>
            <a:ext cx="1041351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b="1" dirty="0">
                <a:solidFill>
                  <a:srgbClr val="000000"/>
                </a:solidFill>
                <a:latin typeface="Exchange SSm 4r"/>
              </a:rPr>
              <a:t>The Ensemble</a:t>
            </a:r>
            <a:r>
              <a:rPr lang="en-US" sz="1867" dirty="0">
                <a:solidFill>
                  <a:srgbClr val="000000"/>
                </a:solidFill>
                <a:latin typeface="Exchange SSm 4r"/>
              </a:rPr>
              <a:t> was an ensemble solution of teams which had been competing individually for the prize.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2945203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5DEFFA-9FF8-E944-878D-A06EB29570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2066694"/>
            <a:ext cx="5974563" cy="3391645"/>
          </a:xfrm>
        </p:spPr>
        <p:txBody>
          <a:bodyPr/>
          <a:lstStyle/>
          <a:p>
            <a:r>
              <a:rPr lang="en-US" dirty="0"/>
              <a:t>Instead of using trivial functions (such as majority voting / averaging) to aggregate the predictions of all predictors in an ensemble, we </a:t>
            </a:r>
            <a:r>
              <a:rPr lang="en-US" b="1" dirty="0"/>
              <a:t>train a model (aka blender)</a:t>
            </a:r>
            <a:r>
              <a:rPr lang="en-US" dirty="0"/>
              <a:t> to perform this aggregation.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18F76D-31C4-144E-A4D4-C0E208FD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Stacking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1CE90-9E1F-B94C-8DDD-252466A5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283" y="1365173"/>
            <a:ext cx="4816424" cy="409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17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1F8B62-2A40-114D-8B3E-DC195D5F35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873406"/>
            <a:ext cx="5811012" cy="3584933"/>
          </a:xfrm>
        </p:spPr>
        <p:txBody>
          <a:bodyPr/>
          <a:lstStyle/>
          <a:p>
            <a:r>
              <a:rPr lang="en-US" dirty="0"/>
              <a:t>The training set is split in two subsets.</a:t>
            </a:r>
          </a:p>
          <a:p>
            <a:endParaRPr lang="en-US" dirty="0"/>
          </a:p>
          <a:p>
            <a:r>
              <a:rPr lang="en-US" dirty="0"/>
              <a:t>The first subset is used to train the predictors in the first layer. </a:t>
            </a:r>
          </a:p>
          <a:p>
            <a:endParaRPr lang="en-US" dirty="0"/>
          </a:p>
          <a:p>
            <a:r>
              <a:rPr lang="en-US" dirty="0"/>
              <a:t>The second subset is used to train the blender in the second layer.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512A2-7141-334C-8505-1F5612887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stacked model – Step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A5411-02B1-B640-B6E4-4A6CFC7E5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777" y="1744243"/>
            <a:ext cx="4734932" cy="325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34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BDD265-CFC0-5F4E-8105-EEED5C7C0E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546303"/>
            <a:ext cx="5379831" cy="4296935"/>
          </a:xfrm>
        </p:spPr>
        <p:txBody>
          <a:bodyPr/>
          <a:lstStyle/>
          <a:p>
            <a:r>
              <a:rPr lang="en-US" dirty="0"/>
              <a:t>The first layer predictors are used to make predictions on the second subset.</a:t>
            </a:r>
          </a:p>
          <a:p>
            <a:endParaRPr lang="en-US" dirty="0"/>
          </a:p>
          <a:p>
            <a:r>
              <a:rPr lang="en-US" dirty="0"/>
              <a:t>Create a new training set using these predicted values as input features.</a:t>
            </a:r>
          </a:p>
          <a:p>
            <a:endParaRPr lang="en-US" dirty="0"/>
          </a:p>
          <a:p>
            <a:r>
              <a:rPr lang="en-US" dirty="0"/>
              <a:t>The blender is trained on this new training set, so it learns to predict the target value given the first layer’s predictions.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13A759-C305-4744-9758-C5D1A61B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stacked model – Step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11051-2A84-8B44-BD3D-48E33F4BE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814" y="1323378"/>
            <a:ext cx="5213076" cy="483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62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FD4D0F-39C1-0549-861E-5D22980A4C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295707"/>
            <a:ext cx="5411692" cy="4162632"/>
          </a:xfrm>
        </p:spPr>
        <p:txBody>
          <a:bodyPr/>
          <a:lstStyle/>
          <a:p>
            <a:r>
              <a:rPr lang="en-US" dirty="0"/>
              <a:t>We can easily extend the 2-layer stacking model to multi-layer stacking.</a:t>
            </a:r>
          </a:p>
          <a:p>
            <a:endParaRPr lang="en-US" dirty="0"/>
          </a:p>
          <a:p>
            <a:r>
              <a:rPr lang="en-US" dirty="0"/>
              <a:t>Split the original training data into K subsets for a K-layer stacking model.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i</a:t>
            </a:r>
            <a:r>
              <a:rPr lang="en-US" baseline="30000" dirty="0" err="1"/>
              <a:t>th</a:t>
            </a:r>
            <a:r>
              <a:rPr lang="en-US" dirty="0"/>
              <a:t> subset of the data is used to learn the blenders in the </a:t>
            </a:r>
            <a:r>
              <a:rPr lang="en-US" dirty="0" err="1"/>
              <a:t>i</a:t>
            </a:r>
            <a:r>
              <a:rPr lang="en-US" baseline="30000" dirty="0" err="1"/>
              <a:t>th</a:t>
            </a:r>
            <a:r>
              <a:rPr lang="en-US" dirty="0"/>
              <a:t> layer to avoid data leakage.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084218-1DD2-0B42-92E2-B4114A1E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Stacking Ensemble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8E538-9B42-AC4F-8546-025882FC8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308" y="811623"/>
            <a:ext cx="5095416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92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4EF4C6-73B3-43B1-8A80-4FF7F9BE22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/>
              <a:t>Different learning </a:t>
            </a:r>
            <a:r>
              <a:rPr lang="en-US" altLang="en-US" dirty="0">
                <a:solidFill>
                  <a:srgbClr val="FF0000"/>
                </a:solidFill>
              </a:rPr>
              <a:t>algorithms</a:t>
            </a:r>
          </a:p>
          <a:p>
            <a:endParaRPr lang="en-US" altLang="en-US" dirty="0">
              <a:solidFill>
                <a:srgbClr val="FF0000"/>
              </a:solidFill>
            </a:endParaRPr>
          </a:p>
          <a:p>
            <a:endParaRPr lang="en-US" altLang="en-US" dirty="0"/>
          </a:p>
          <a:p>
            <a:r>
              <a:rPr lang="en-US" altLang="en-US" dirty="0"/>
              <a:t>Algorithms with different choice for </a:t>
            </a:r>
            <a:r>
              <a:rPr lang="en-US" altLang="en-US" dirty="0">
                <a:solidFill>
                  <a:srgbClr val="FF0000"/>
                </a:solidFill>
              </a:rPr>
              <a:t>parameters</a:t>
            </a:r>
          </a:p>
          <a:p>
            <a:endParaRPr lang="en-US" altLang="en-US" dirty="0">
              <a:solidFill>
                <a:srgbClr val="FF0000"/>
              </a:solidFill>
            </a:endParaRPr>
          </a:p>
          <a:p>
            <a:endParaRPr lang="en-US" altLang="en-US" dirty="0">
              <a:solidFill>
                <a:srgbClr val="FF0000"/>
              </a:solidFill>
            </a:endParaRPr>
          </a:p>
          <a:p>
            <a:r>
              <a:rPr lang="en-US" altLang="en-US" dirty="0"/>
              <a:t>Data set with different </a:t>
            </a:r>
            <a:r>
              <a:rPr lang="en-US" altLang="en-US" dirty="0">
                <a:solidFill>
                  <a:srgbClr val="FF0000"/>
                </a:solidFill>
              </a:rPr>
              <a:t>features </a:t>
            </a:r>
            <a:r>
              <a:rPr lang="en-US" altLang="en-US" dirty="0"/>
              <a:t>(e.g. random subspace)</a:t>
            </a:r>
          </a:p>
          <a:p>
            <a:r>
              <a:rPr lang="en-US" altLang="en-US" dirty="0"/>
              <a:t>Data set = different </a:t>
            </a:r>
            <a:r>
              <a:rPr lang="en-US" altLang="en-US" dirty="0">
                <a:solidFill>
                  <a:srgbClr val="FF0000"/>
                </a:solidFill>
              </a:rPr>
              <a:t>subsets </a:t>
            </a:r>
            <a:r>
              <a:rPr lang="en-US" altLang="en-US" dirty="0"/>
              <a:t>(e.g. bagging, boosting)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81F679-BFEB-4832-A36E-743407543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Types of Ensemble Learning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5EBB7B-0879-4B18-AC45-71060F8E4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412836"/>
            <a:ext cx="3429000" cy="154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8E0B80-6391-47DE-BC10-4D87C4A09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903" y="2971561"/>
            <a:ext cx="3477024" cy="1545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6FCEB3-E498-49CE-AE4E-973E3082F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5303200"/>
            <a:ext cx="4107362" cy="154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07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369CAE-0465-429E-9407-A0712691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General Idea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5637A-9DB4-45D5-A87B-F532A6662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45" y="1447800"/>
            <a:ext cx="68961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06BAF409-6E9C-4E8A-8446-26A6955CE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544622"/>
            <a:ext cx="24304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tr-T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600" dirty="0" err="1">
                <a:solidFill>
                  <a:srgbClr val="C00000"/>
                </a:solidFill>
              </a:rPr>
              <a:t>Eick</a:t>
            </a:r>
            <a:r>
              <a:rPr lang="en-US" altLang="en-US" sz="1600" dirty="0">
                <a:solidFill>
                  <a:srgbClr val="C00000"/>
                </a:solidFill>
              </a:rPr>
              <a:t>: Ensemble Learning</a:t>
            </a:r>
          </a:p>
        </p:txBody>
      </p:sp>
    </p:spTree>
    <p:extLst>
      <p:ext uri="{BB962C8B-B14F-4D97-AF65-F5344CB8AC3E}">
        <p14:creationId xmlns:p14="http://schemas.microsoft.com/office/powerpoint/2010/main" val="286323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06" rIns="0" bIns="0" rtlCol="0" anchor="b">
            <a:spAutoFit/>
          </a:bodyPr>
          <a:lstStyle/>
          <a:p>
            <a:pPr marL="9525">
              <a:spcBef>
                <a:spcPts val="94"/>
              </a:spcBef>
            </a:pPr>
            <a:r>
              <a:rPr lang="en-US" spc="-56" dirty="0"/>
              <a:t>Today's</a:t>
            </a:r>
            <a:r>
              <a:rPr lang="en-US" spc="-53" dirty="0"/>
              <a:t> </a:t>
            </a:r>
            <a:r>
              <a:rPr lang="en-US" spc="-38" dirty="0"/>
              <a:t>Agenda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 Extended"/>
              </a:rPr>
              <a:t>Combine classifiers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 Extended"/>
              </a:rPr>
              <a:t>Stacking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 Extended"/>
              </a:rPr>
              <a:t>Blending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AC46A6-325D-47E7-A1D8-27356AF5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dirty="0"/>
              <a:t>Fixed Combination Rules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D6B4F-5931-4DB3-AE80-DDEC9571E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52600"/>
            <a:ext cx="52959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D52406-3390-402F-B0FA-70AB524A8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88" y="3151187"/>
            <a:ext cx="347662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7BB1C32-3E87-43EF-A480-55D6A8CE69D2}"/>
              </a:ext>
            </a:extLst>
          </p:cNvPr>
          <p:cNvSpPr>
            <a:spLocks noGrp="1"/>
          </p:cNvSpPr>
          <p:nvPr/>
        </p:nvSpPr>
        <p:spPr bwMode="auto">
          <a:xfrm>
            <a:off x="1905000" y="6081712"/>
            <a:ext cx="70723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tr-T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400">
                <a:solidFill>
                  <a:srgbClr val="B2B2B2"/>
                </a:solidFill>
                <a:latin typeface="+mj-lt"/>
              </a:rPr>
              <a:t>Lecture Notes for E Alpaydın 2010 Introduction to Machine Learning 2e © The MIT Press (V1.0)</a:t>
            </a:r>
            <a:endParaRPr lang="tr-TR" sz="1400">
              <a:solidFill>
                <a:srgbClr val="B2B2B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212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D03A53-068A-441C-A522-E3E6CCBFFA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9076" y="1524000"/>
            <a:ext cx="10928280" cy="4648200"/>
          </a:xfrm>
        </p:spPr>
        <p:txBody>
          <a:bodyPr/>
          <a:lstStyle/>
          <a:p>
            <a:r>
              <a:rPr lang="en-US" altLang="en-US" dirty="0"/>
              <a:t>Voting:</a:t>
            </a:r>
          </a:p>
          <a:p>
            <a:pPr lvl="1"/>
            <a:r>
              <a:rPr lang="en-US" altLang="en-US" dirty="0"/>
              <a:t>Classifiers are combined in a static way</a:t>
            </a:r>
          </a:p>
          <a:p>
            <a:pPr lvl="1"/>
            <a:r>
              <a:rPr lang="en-US" altLang="en-US" dirty="0"/>
              <a:t>Each base-level classifier gives a (weighted) vote for its prediction</a:t>
            </a:r>
          </a:p>
          <a:p>
            <a:pPr lvl="1"/>
            <a:r>
              <a:rPr lang="en-US" altLang="en-US" dirty="0"/>
              <a:t>Plurality vote: each base-classifier predict a class</a:t>
            </a:r>
          </a:p>
          <a:p>
            <a:r>
              <a:rPr lang="en-US" altLang="en-US" dirty="0"/>
              <a:t>Stacking: a stack of classifiers</a:t>
            </a:r>
          </a:p>
          <a:p>
            <a:pPr lvl="1"/>
            <a:r>
              <a:rPr lang="en-US" altLang="en-US" dirty="0"/>
              <a:t>Classifiers are combined in a dynamically</a:t>
            </a:r>
          </a:p>
          <a:p>
            <a:pPr lvl="1"/>
            <a:r>
              <a:rPr lang="en-US" altLang="en-US" dirty="0"/>
              <a:t>A machine learning method is used to learn how to combine the prediction of the base-level classifiers. </a:t>
            </a:r>
          </a:p>
          <a:p>
            <a:pPr lvl="1"/>
            <a:r>
              <a:rPr lang="en-US" altLang="en-US" dirty="0"/>
              <a:t>Top level classifier is used to obtain the final prediction from the predictions of the base-level classifiers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E4B06-BFDE-458A-A8FF-69E556EE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Combine Classifiers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EE977C-5A14-4CBB-8EB7-8505621E36A9}"/>
              </a:ext>
            </a:extLst>
          </p:cNvPr>
          <p:cNvSpPr/>
          <p:nvPr/>
        </p:nvSpPr>
        <p:spPr>
          <a:xfrm>
            <a:off x="6858000" y="3033074"/>
            <a:ext cx="1600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2"/>
              </a:rPr>
              <a:t>Example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16DE61-9F9D-46BE-ACD3-60643B5C4E38}"/>
              </a:ext>
            </a:extLst>
          </p:cNvPr>
          <p:cNvSpPr/>
          <p:nvPr/>
        </p:nvSpPr>
        <p:spPr>
          <a:xfrm>
            <a:off x="6858000" y="1578754"/>
            <a:ext cx="1600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3"/>
              </a:rPr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466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4D2D-81B6-4054-B8EF-B795A5A6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Notebook </a:t>
            </a:r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832481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BF2A03-70E4-4EA7-A001-771D3ADDE1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main challenge is </a:t>
            </a:r>
            <a:r>
              <a:rPr lang="en-US" altLang="en-US" dirty="0">
                <a:solidFill>
                  <a:srgbClr val="00B050"/>
                </a:solidFill>
              </a:rPr>
              <a:t>not </a:t>
            </a:r>
            <a:r>
              <a:rPr lang="en-US" altLang="en-US" dirty="0"/>
              <a:t>to obtain </a:t>
            </a:r>
            <a:r>
              <a:rPr lang="en-US" altLang="en-US" dirty="0">
                <a:solidFill>
                  <a:srgbClr val="00B050"/>
                </a:solidFill>
              </a:rPr>
              <a:t>highly accurate base models</a:t>
            </a:r>
            <a:r>
              <a:rPr lang="en-US" altLang="en-US" dirty="0"/>
              <a:t>, but rather to </a:t>
            </a:r>
            <a:r>
              <a:rPr lang="en-US" altLang="en-US" dirty="0">
                <a:solidFill>
                  <a:srgbClr val="FF0000"/>
                </a:solidFill>
              </a:rPr>
              <a:t>obtain base models which make different kinds of errors</a:t>
            </a:r>
            <a:r>
              <a:rPr lang="en-US" altLang="en-US" dirty="0"/>
              <a:t>. </a:t>
            </a:r>
          </a:p>
          <a:p>
            <a:pPr eaLnBrk="1" hangingPunct="1"/>
            <a:r>
              <a:rPr lang="en-US" altLang="en-US" dirty="0"/>
              <a:t>For example, if ensembles are used for classification, high accuracies can be accomplished if </a:t>
            </a:r>
            <a:r>
              <a:rPr lang="en-US" altLang="en-US" dirty="0">
                <a:solidFill>
                  <a:srgbClr val="FF0000"/>
                </a:solidFill>
              </a:rPr>
              <a:t>different base models misclassify different training examples</a:t>
            </a:r>
            <a:r>
              <a:rPr lang="en-US" altLang="en-US" dirty="0"/>
              <a:t>, even if the base classifier accuracy is low. Independence between two base classifiers can be assessed in this case by measuring the degree of overlap in training examples they misclassify (|A</a:t>
            </a:r>
            <a:r>
              <a:rPr lang="en-US" altLang="en-US" dirty="0">
                <a:sym typeface="Symbol" panose="05050102010706020507" pitchFamily="18" charset="2"/>
              </a:rPr>
              <a:t>B|/|AB|)</a:t>
            </a:r>
            <a:r>
              <a:rPr lang="en-US" altLang="en-US" dirty="0"/>
              <a:t>—more overlap means less independence between two models.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74778-C12C-4111-B718-0B0E46B6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What is the Main Challenge for </a:t>
            </a:r>
            <a:br>
              <a:rPr lang="en-US" altLang="en-US" dirty="0"/>
            </a:br>
            <a:r>
              <a:rPr lang="en-US" altLang="en-US" dirty="0"/>
              <a:t>Developing Ensemble Models?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115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Web"/>
              </a:rPr>
              <a:t>Describe the theory of how ensemble learning reduces errors. </a:t>
            </a:r>
            <a:endParaRPr lang="en-US" b="0" i="0" dirty="0">
              <a:solidFill>
                <a:srgbClr val="262626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Web"/>
              </a:rPr>
              <a:t>Use stacking to improve model performance. </a:t>
            </a:r>
            <a:endParaRPr lang="en-US" b="0" i="0" dirty="0">
              <a:solidFill>
                <a:srgbClr val="262626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Web"/>
              </a:rPr>
              <a:t>Use blending to improve model performance. </a:t>
            </a:r>
            <a:endParaRPr lang="en-US" b="0" i="0" dirty="0">
              <a:solidFill>
                <a:srgbClr val="262626"/>
              </a:solidFill>
              <a:effectLst/>
              <a:latin typeface="Lato Extended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Learning Objectives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By the end of this session, you should be able to:</a:t>
            </a:r>
          </a:p>
        </p:txBody>
      </p:sp>
    </p:spTree>
    <p:extLst>
      <p:ext uri="{BB962C8B-B14F-4D97-AF65-F5344CB8AC3E}">
        <p14:creationId xmlns:p14="http://schemas.microsoft.com/office/powerpoint/2010/main" val="3450342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9663B6-784D-7A4E-8679-243D02F1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Learner &amp; Strong Learner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6F5F4F3-D530-2142-ACB8-D7F5F8F06A16}"/>
              </a:ext>
            </a:extLst>
          </p:cNvPr>
          <p:cNvSpPr txBox="1">
            <a:spLocks/>
          </p:cNvSpPr>
          <p:nvPr/>
        </p:nvSpPr>
        <p:spPr>
          <a:xfrm>
            <a:off x="597223" y="3735966"/>
            <a:ext cx="10929485" cy="199717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8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4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2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1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</a:t>
            </a:r>
            <a:r>
              <a:rPr lang="en-US" sz="2400" b="1" dirty="0"/>
              <a:t>strong learner</a:t>
            </a:r>
            <a:r>
              <a:rPr lang="en-US" sz="2400" dirty="0"/>
              <a:t>: it has </a:t>
            </a:r>
            <a:r>
              <a:rPr lang="en-US" sz="2400" b="1" dirty="0"/>
              <a:t>arbitrarily small error rate</a:t>
            </a:r>
            <a:r>
              <a:rPr lang="en-US" sz="2400" dirty="0"/>
              <a:t>.</a:t>
            </a:r>
          </a:p>
          <a:p>
            <a:pPr lvl="1"/>
            <a:r>
              <a:rPr lang="en-US" sz="2133" dirty="0"/>
              <a:t>Strong learners are our goal of machine learning.</a:t>
            </a:r>
          </a:p>
          <a:p>
            <a:pPr lvl="1"/>
            <a:r>
              <a:rPr lang="en-US" sz="2133" dirty="0"/>
              <a:t>e.g., random forest, deep neural networks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C81506E-C183-6C47-B9E1-42B0087B2D77}"/>
              </a:ext>
            </a:extLst>
          </p:cNvPr>
          <p:cNvSpPr txBox="1">
            <a:spLocks/>
          </p:cNvSpPr>
          <p:nvPr/>
        </p:nvSpPr>
        <p:spPr>
          <a:xfrm>
            <a:off x="597223" y="1428193"/>
            <a:ext cx="10929485" cy="199717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8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4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2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1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 </a:t>
            </a:r>
            <a:r>
              <a:rPr lang="en-US" sz="2400" b="1" dirty="0"/>
              <a:t>weak learner</a:t>
            </a:r>
            <a:r>
              <a:rPr lang="en-US" sz="2400" dirty="0"/>
              <a:t>: it can make predictions (slightly) </a:t>
            </a:r>
            <a:r>
              <a:rPr lang="en-US" sz="2400" b="1" dirty="0"/>
              <a:t>better than random guessing</a:t>
            </a:r>
            <a:r>
              <a:rPr lang="en-US" sz="2400" dirty="0"/>
              <a:t>.</a:t>
            </a:r>
          </a:p>
          <a:p>
            <a:pPr lvl="1"/>
            <a:r>
              <a:rPr lang="en-US" sz="2133" dirty="0"/>
              <a:t>Weak learners have high bias and cannot solve hard learning problems.</a:t>
            </a:r>
          </a:p>
          <a:p>
            <a:pPr lvl="1"/>
            <a:r>
              <a:rPr lang="en-US" sz="2133" dirty="0"/>
              <a:t>e.g., naïve Bayes, logistic regression, decision stumps (decision trees of depth 1) </a:t>
            </a:r>
          </a:p>
        </p:txBody>
      </p:sp>
    </p:spTree>
    <p:extLst>
      <p:ext uri="{BB962C8B-B14F-4D97-AF65-F5344CB8AC3E}">
        <p14:creationId xmlns:p14="http://schemas.microsoft.com/office/powerpoint/2010/main" val="251602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7877F7-7D3C-8749-8BCB-344E3FC7B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25" y="2336981"/>
            <a:ext cx="2656115" cy="2656115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B17168D7-ACAD-344B-ABE9-89D0C6F1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turn weak learners into a strong one?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960E9A-64A3-C24B-8AFB-A3AF72DCD2A8}"/>
              </a:ext>
            </a:extLst>
          </p:cNvPr>
          <p:cNvSpPr txBox="1"/>
          <p:nvPr/>
        </p:nvSpPr>
        <p:spPr>
          <a:xfrm>
            <a:off x="1161143" y="2554516"/>
            <a:ext cx="2143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Weak Learner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5930C9-1CE5-4840-ABA9-1CF727295FB8}"/>
              </a:ext>
            </a:extLst>
          </p:cNvPr>
          <p:cNvSpPr txBox="1"/>
          <p:nvPr/>
        </p:nvSpPr>
        <p:spPr>
          <a:xfrm>
            <a:off x="1161143" y="3338638"/>
            <a:ext cx="2143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Weak Learner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88760-BCD8-A341-AD2C-6D52440C93AB}"/>
              </a:ext>
            </a:extLst>
          </p:cNvPr>
          <p:cNvSpPr txBox="1"/>
          <p:nvPr/>
        </p:nvSpPr>
        <p:spPr>
          <a:xfrm>
            <a:off x="1161143" y="4746876"/>
            <a:ext cx="2148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Weak Learner 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F9B37-D431-8C4D-8B5B-587448C48848}"/>
              </a:ext>
            </a:extLst>
          </p:cNvPr>
          <p:cNvSpPr txBox="1"/>
          <p:nvPr/>
        </p:nvSpPr>
        <p:spPr>
          <a:xfrm>
            <a:off x="1161143" y="1770393"/>
            <a:ext cx="2143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Weak Learner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0B7853-84B7-5045-9051-441C6DA27586}"/>
              </a:ext>
            </a:extLst>
          </p:cNvPr>
          <p:cNvSpPr txBox="1"/>
          <p:nvPr/>
        </p:nvSpPr>
        <p:spPr>
          <a:xfrm rot="5400000">
            <a:off x="2066059" y="4077646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…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A4E8CF-0529-1045-A1C9-EEB60B81953E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304615" y="2001226"/>
            <a:ext cx="1443810" cy="1045732"/>
          </a:xfrm>
          <a:prstGeom prst="straightConnector1">
            <a:avLst/>
          </a:prstGeom>
          <a:ln w="3492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7E041EC-2DEB-FF43-BABF-1A6B2D93D57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304615" y="2785349"/>
            <a:ext cx="1443810" cy="659068"/>
          </a:xfrm>
          <a:prstGeom prst="straightConnector1">
            <a:avLst/>
          </a:prstGeom>
          <a:ln w="3492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B4F107B-38C4-DE49-8CA3-2FDD7EBDE5A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304615" y="3569471"/>
            <a:ext cx="1443810" cy="291506"/>
          </a:xfrm>
          <a:prstGeom prst="straightConnector1">
            <a:avLst/>
          </a:prstGeom>
          <a:ln w="3492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CB6B70E-0BE4-6A42-9BCD-2EB30C5474E8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309423" y="4308479"/>
            <a:ext cx="1439002" cy="669230"/>
          </a:xfrm>
          <a:prstGeom prst="straightConnector1">
            <a:avLst/>
          </a:prstGeom>
          <a:ln w="3492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23C6218-847D-7749-99B9-1B8865030E64}"/>
              </a:ext>
            </a:extLst>
          </p:cNvPr>
          <p:cNvSpPr txBox="1"/>
          <p:nvPr/>
        </p:nvSpPr>
        <p:spPr>
          <a:xfrm>
            <a:off x="8442729" y="3413156"/>
            <a:ext cx="2029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Strong Learner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CD30333-BDF3-9C44-B3FE-2815398386C5}"/>
              </a:ext>
            </a:extLst>
          </p:cNvPr>
          <p:cNvCxnSpPr>
            <a:cxnSpLocks/>
            <a:stCxn id="12" idx="3"/>
            <a:endCxn id="42" idx="1"/>
          </p:cNvCxnSpPr>
          <p:nvPr/>
        </p:nvCxnSpPr>
        <p:spPr>
          <a:xfrm flipV="1">
            <a:off x="7404540" y="3643989"/>
            <a:ext cx="1038189" cy="21050"/>
          </a:xfrm>
          <a:prstGeom prst="straightConnector1">
            <a:avLst/>
          </a:prstGeom>
          <a:ln w="3492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F0B543F-3342-D14C-989B-15FF3F068236}"/>
              </a:ext>
            </a:extLst>
          </p:cNvPr>
          <p:cNvSpPr txBox="1"/>
          <p:nvPr/>
        </p:nvSpPr>
        <p:spPr>
          <a:xfrm>
            <a:off x="4058634" y="5390384"/>
            <a:ext cx="392017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00B050"/>
                </a:solidFill>
              </a:rPr>
              <a:t>YES, ENSEMBLE LEARNING</a:t>
            </a:r>
          </a:p>
        </p:txBody>
      </p:sp>
    </p:spTree>
    <p:extLst>
      <p:ext uri="{BB962C8B-B14F-4D97-AF65-F5344CB8AC3E}">
        <p14:creationId xmlns:p14="http://schemas.microsoft.com/office/powerpoint/2010/main" val="298697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428AE9-4CBB-F24C-B0C7-2290BE6F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 Intuition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CFCE37-0898-FD46-9FDC-CB5D0CA1C497}"/>
              </a:ext>
            </a:extLst>
          </p:cNvPr>
          <p:cNvGrpSpPr/>
          <p:nvPr/>
        </p:nvGrpSpPr>
        <p:grpSpPr>
          <a:xfrm>
            <a:off x="713344" y="1615004"/>
            <a:ext cx="5672832" cy="4118056"/>
            <a:chOff x="4791405" y="1189481"/>
            <a:chExt cx="4254624" cy="30885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F95A00-DBFD-324B-B2D5-705EEC7F4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1405" y="1189481"/>
              <a:ext cx="4254624" cy="268338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4D3297-0198-1C42-A80B-478FFC891A68}"/>
                </a:ext>
              </a:extLst>
            </p:cNvPr>
            <p:cNvSpPr/>
            <p:nvPr/>
          </p:nvSpPr>
          <p:spPr>
            <a:xfrm>
              <a:off x="5187155" y="3931774"/>
              <a:ext cx="3167021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Fable of blind men and elephant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254897-05E0-8F4C-AFAA-958755C13287}"/>
              </a:ext>
            </a:extLst>
          </p:cNvPr>
          <p:cNvGrpSpPr/>
          <p:nvPr/>
        </p:nvGrpSpPr>
        <p:grpSpPr>
          <a:xfrm>
            <a:off x="6386177" y="1615004"/>
            <a:ext cx="5367667" cy="4118056"/>
            <a:chOff x="4996460" y="1211253"/>
            <a:chExt cx="4025750" cy="308854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F35C6C-D74F-FD4B-8B90-B32097DBA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6460" y="1211253"/>
              <a:ext cx="4025750" cy="274229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C2EFA8-737A-A44E-B931-CD55FD44FD41}"/>
                </a:ext>
              </a:extLst>
            </p:cNvPr>
            <p:cNvSpPr/>
            <p:nvPr/>
          </p:nvSpPr>
          <p:spPr>
            <a:xfrm>
              <a:off x="5642197" y="3953546"/>
              <a:ext cx="2683331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Combine 3 linear classifiers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990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5DC93E-3AD9-8643-8533-8BD2C6D03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585975"/>
            <a:ext cx="10929485" cy="4640653"/>
          </a:xfrm>
        </p:spPr>
        <p:txBody>
          <a:bodyPr/>
          <a:lstStyle/>
          <a:p>
            <a:r>
              <a:rPr lang="en-US" sz="2667" dirty="0"/>
              <a:t>Instead of learning a single classifier, we learn a set of classifiers.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r>
              <a:rPr lang="en-US" sz="2667" dirty="0"/>
              <a:t>Combine the predictions of multiple classifiers to produce the final prediction.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28AE9-4CBB-F24C-B0C7-2290BE6F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C73940-F889-C848-B174-B871503194E9}"/>
              </a:ext>
            </a:extLst>
          </p:cNvPr>
          <p:cNvSpPr txBox="1"/>
          <p:nvPr/>
        </p:nvSpPr>
        <p:spPr>
          <a:xfrm>
            <a:off x="1107485" y="2513122"/>
            <a:ext cx="4697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do we learn a set of classifiers?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DC2D32-6EFC-474A-8886-4EB51E48A6D6}"/>
              </a:ext>
            </a:extLst>
          </p:cNvPr>
          <p:cNvSpPr txBox="1"/>
          <p:nvPr/>
        </p:nvSpPr>
        <p:spPr>
          <a:xfrm>
            <a:off x="1107486" y="4903081"/>
            <a:ext cx="4997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do we combine all the classifiers?</a:t>
            </a:r>
          </a:p>
        </p:txBody>
      </p:sp>
    </p:spTree>
    <p:extLst>
      <p:ext uri="{BB962C8B-B14F-4D97-AF65-F5344CB8AC3E}">
        <p14:creationId xmlns:p14="http://schemas.microsoft.com/office/powerpoint/2010/main" val="168906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0A4031-E54C-A245-A306-A3B5E28925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2" y="1295706"/>
            <a:ext cx="11255521" cy="4713209"/>
          </a:xfrm>
        </p:spPr>
        <p:txBody>
          <a:bodyPr/>
          <a:lstStyle/>
          <a:p>
            <a:r>
              <a:rPr lang="en-US" dirty="0"/>
              <a:t>Suppose there are 25 classifiers where each classifier has an error rate of 0.35.</a:t>
            </a:r>
          </a:p>
          <a:p>
            <a:pPr lvl="1"/>
            <a:r>
              <a:rPr lang="en-US" dirty="0"/>
              <a:t>Assume classifiers are </a:t>
            </a:r>
            <a:r>
              <a:rPr lang="en-US" b="1" dirty="0"/>
              <a:t>independent</a:t>
            </a:r>
            <a:r>
              <a:rPr lang="en-US" dirty="0"/>
              <a:t>: a mistake from one classifier does not depend on the predictions from other classifiers.</a:t>
            </a:r>
          </a:p>
          <a:p>
            <a:pPr lvl="1"/>
            <a:r>
              <a:rPr lang="en-US" dirty="0"/>
              <a:t>In practice they are NOT completely independent.</a:t>
            </a:r>
          </a:p>
          <a:p>
            <a:pPr lvl="1"/>
            <a:endParaRPr lang="en-US" dirty="0"/>
          </a:p>
          <a:p>
            <a:r>
              <a:rPr lang="en-US" i="1" dirty="0"/>
              <a:t>Majority Voting</a:t>
            </a:r>
            <a:r>
              <a:rPr lang="en-US" dirty="0"/>
              <a:t>: The ensemble makes a wrong prediction if the majority of the classifiers predict the wrong prediction.</a:t>
            </a:r>
          </a:p>
          <a:p>
            <a:endParaRPr lang="en-US" dirty="0"/>
          </a:p>
          <a:p>
            <a:r>
              <a:rPr lang="en-US" dirty="0"/>
              <a:t>What is the probability that the ensemble makes a wrong prediction? (hint: 13 or more classifiers make wrong predictions).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E55A7-3D74-CB4C-9B7D-F8EA48DD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ensembles work?</a:t>
            </a:r>
          </a:p>
        </p:txBody>
      </p:sp>
    </p:spTree>
    <p:extLst>
      <p:ext uri="{BB962C8B-B14F-4D97-AF65-F5344CB8AC3E}">
        <p14:creationId xmlns:p14="http://schemas.microsoft.com/office/powerpoint/2010/main" val="122036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76A27D-93A7-4705-A0FC-FC6FA8C2CA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Suppose there are 25 base classifiers</a:t>
            </a:r>
          </a:p>
          <a:p>
            <a:pPr lvl="1" eaLnBrk="1" hangingPunct="1"/>
            <a:r>
              <a:rPr lang="en-US" altLang="en-US" dirty="0"/>
              <a:t>Each classifier has error rate, </a:t>
            </a:r>
            <a:r>
              <a:rPr lang="en-US" altLang="en-US" dirty="0">
                <a:sym typeface="Symbol" panose="05050102010706020507" pitchFamily="18" charset="2"/>
              </a:rPr>
              <a:t></a:t>
            </a:r>
            <a:r>
              <a:rPr lang="en-US" altLang="en-US" dirty="0"/>
              <a:t> = 0.35</a:t>
            </a:r>
          </a:p>
          <a:p>
            <a:pPr lvl="1" eaLnBrk="1" hangingPunct="1"/>
            <a:r>
              <a:rPr lang="en-US" altLang="en-US" dirty="0"/>
              <a:t>Assume classifiers are independent</a:t>
            </a:r>
          </a:p>
          <a:p>
            <a:pPr lvl="1" eaLnBrk="1" hangingPunct="1"/>
            <a:r>
              <a:rPr lang="en-US" altLang="en-US" dirty="0"/>
              <a:t>Probability that the ensemble classifier makes a wrong prediction: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893501-24DD-438B-8277-F99F535D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ensembles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AFF54-5B41-4EE0-997F-74D1198F8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90" y="3657600"/>
            <a:ext cx="3665220" cy="10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374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Lesson 6: Feature Engineering, Part 1&amp;quot;&quot;/&gt;&lt;property id=&quot;20307&quot; value=&quot;256&quot;/&gt;&lt;/object&gt;&lt;object type=&quot;3&quot; unique_id=&quot;10004&quot;&gt;&lt;property id=&quot;20148&quot; value=&quot;5&quot;/&gt;&lt;property id=&quot;20300&quot; value=&quot;Slide 2 - &amp;quot;Today's Agenda&amp;quot;&quot;/&gt;&lt;property id=&quot;20307&quot; value=&quot;257&quot;/&gt;&lt;/object&gt;&lt;object type=&quot;3&quot; unique_id=&quot;12062&quot;&gt;&lt;property id=&quot;20148&quot; value=&quot;5&quot;/&gt;&lt;property id=&quot;20300&quot; value=&quot;Slide 4 - &amp;quot;Data Pre-Processing and Feature Engineering&amp;quot;&quot;/&gt;&lt;property id=&quot;20307&quot; value=&quot;259&quot;/&gt;&lt;/object&gt;&lt;object type=&quot;3&quot; unique_id=&quot;12063&quot;&gt;&lt;property id=&quot;20148&quot; value=&quot;5&quot;/&gt;&lt;property id=&quot;20300&quot; value=&quot;Slide 5 - &amp;quot;Importance of Feature Engineering&amp;quot;&quot;/&gt;&lt;property id=&quot;20307&quot; value=&quot;260&quot;/&gt;&lt;/object&gt;&lt;object type=&quot;3&quot; unique_id=&quot;12064&quot;&gt;&lt;property id=&quot;20148&quot; value=&quot;5&quot;/&gt;&lt;property id=&quot;20300&quot; value=&quot;Slide 12 - &amp;quot;Notebook Time&amp;quot;&quot;/&gt;&lt;property id=&quot;20307&quot; value=&quot;261&quot;/&gt;&lt;/object&gt;&lt;object type=&quot;3&quot; unique_id=&quot;12065&quot;&gt;&lt;property id=&quot;20148&quot; value=&quot;5&quot;/&gt;&lt;property id=&quot;20300&quot; value=&quot;Slide 13 - &amp;quot;Training and Scoring: pandas vs sklearn&amp;quot;&quot;/&gt;&lt;property id=&quot;20307&quot; value=&quot;262&quot;/&gt;&lt;/object&gt;&lt;object type=&quot;3&quot; unique_id=&quot;12327&quot;&gt;&lt;property id=&quot;20148&quot; value=&quot;5&quot;/&gt;&lt;property id=&quot;20300&quot; value=&quot;Slide 3 - &amp;quot;Learning Objectives&amp;quot;&quot;/&gt;&lt;property id=&quot;20307&quot; value=&quot;280&quot;/&gt;&lt;/object&gt;&lt;object type=&quot;3&quot; unique_id=&quot;12328&quot;&gt;&lt;property id=&quot;20148&quot; value=&quot;5&quot;/&gt;&lt;property id=&quot;20300&quot; value=&quot;Slide 14 - &amp;quot;Example: Normalizing with pandas&amp;quot;&quot;/&gt;&lt;property id=&quot;20307&quot; value=&quot;276&quot;/&gt;&lt;/object&gt;&lt;object type=&quot;3&quot; unique_id=&quot;12689&quot;&gt;&lt;property id=&quot;20148&quot; value=&quot;5&quot;/&gt;&lt;property id=&quot;20300&quot; value=&quot;Slide 6 - &amp;quot;Caution!&amp;quot;&quot;/&gt;&lt;property id=&quot;20307&quot; value=&quot;283&quot;/&gt;&lt;/object&gt;&lt;object type=&quot;3&quot; unique_id=&quot;12690&quot;&gt;&lt;property id=&quot;20148&quot; value=&quot;5&quot;/&gt;&lt;property id=&quot;20300&quot; value=&quot;Slide 7 - &amp;quot;Transformation Examples: Numeric to Numeric&amp;quot;&quot;/&gt;&lt;property id=&quot;20307&quot; value=&quot;284&quot;/&gt;&lt;/object&gt;&lt;object type=&quot;3&quot; unique_id=&quot;12691&quot;&gt;&lt;property id=&quot;20148&quot; value=&quot;5&quot;/&gt;&lt;property id=&quot;20300&quot; value=&quot;Slide 8 - &amp;quot;Transformation Examples: Categorical and Categorical&amp;quot;&quot;/&gt;&lt;property id=&quot;20307&quot; value=&quot;285&quot;/&gt;&lt;/object&gt;&lt;object type=&quot;3&quot; unique_id=&quot;12692&quot;&gt;&lt;property id=&quot;20148&quot; value=&quot;5&quot;/&gt;&lt;property id=&quot;20300&quot; value=&quot;Slide 9 - &amp;quot;Two Common Ways to Normalize&amp;quot;&quot;/&gt;&lt;property id=&quot;20307&quot; value=&quot;286&quot;/&gt;&lt;/object&gt;&lt;object type=&quot;3&quot; unique_id=&quot;12693&quot;&gt;&lt;property id=&quot;20148&quot; value=&quot;5&quot;/&gt;&lt;property id=&quot;20300&quot; value=&quot;Slide 16 - &amp;quot;fit and transform Explained&amp;quot;&quot;/&gt;&lt;property id=&quot;20307&quot; value=&quot;287&quot;/&gt;&lt;/object&gt;&lt;object type=&quot;3&quot; unique_id=&quot;12694&quot;&gt;&lt;property id=&quot;20148&quot; value=&quot;5&quot;/&gt;&lt;property id=&quot;20300&quot; value=&quot;Slide 17 - &amp;quot;Normalizing with pandas (Improved)&amp;quot;&quot;/&gt;&lt;property id=&quot;20307&quot; value=&quot;288&quot;/&gt;&lt;/object&gt;&lt;object type=&quot;3&quot; unique_id=&quot;12859&quot;&gt;&lt;property id=&quot;20148&quot; value=&quot;5&quot;/&gt;&lt;property id=&quot;20300&quot; value=&quot;Slide 10 - &amp;quot; Example: Normalization&amp;quot;&quot;/&gt;&lt;property id=&quot;20307&quot; value=&quot;289&quot;/&gt;&lt;/object&gt;&lt;object type=&quot;3&quot; unique_id=&quot;12860&quot;&gt;&lt;property id=&quot;20148&quot; value=&quot;5&quot;/&gt;&lt;property id=&quot;20300&quot; value=&quot;Slide 11 - &amp;quot; Discussion&amp;quot;&quot;/&gt;&lt;property id=&quot;20307&quot; value=&quot;290&quot;/&gt;&lt;/object&gt;&lt;object type=&quot;3&quot; unique_id=&quot;12861&quot;&gt;&lt;property id=&quot;20148&quot; value=&quot;5&quot;/&gt;&lt;property id=&quot;20300&quot; value=&quot;Slide 15 - &amp;quot;Example: Normalizing with sklearn&amp;quot;&quot;/&gt;&lt;property id=&quot;20307&quot; value=&quot;291&quot;/&gt;&lt;/object&gt;&lt;/object&gt;&lt;object type=&quot;8&quot; unique_id=&quot;10050&quot;&gt;&lt;/object&gt;&lt;/object&gt;&lt;/database&gt;"/>
  <p:tag name="SECTOMILLISECCONVER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&#10;\textwidth20.5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$P(X=x|p,n)=\frac{n!}{r!(n-x)!} p^x (1-p)^{n-x}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bmpmono"/>
  <p:tag name="ORIGWIDTH" val="361.875"/>
  <p:tag name="PICTUREFILESIZE" val="25598"/>
</p:tagLst>
</file>

<file path=ppt/theme/theme1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UW">
      <a:majorFont>
        <a:latin typeface="Encode Sans Compresse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5396</TotalTime>
  <Words>956</Words>
  <Application>Microsoft Office PowerPoint</Application>
  <PresentationFormat>Widescreen</PresentationFormat>
  <Paragraphs>121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Arial</vt:lpstr>
      <vt:lpstr>Calibri</vt:lpstr>
      <vt:lpstr>Courier New</vt:lpstr>
      <vt:lpstr>Encode Sans Compressed</vt:lpstr>
      <vt:lpstr>Encode Sans Normal</vt:lpstr>
      <vt:lpstr>Encode Sans Normal Black</vt:lpstr>
      <vt:lpstr>Exchange SSm 4r</vt:lpstr>
      <vt:lpstr>Lato Extended</vt:lpstr>
      <vt:lpstr>LatoWeb</vt:lpstr>
      <vt:lpstr>Lucida Grande</vt:lpstr>
      <vt:lpstr>Open Sans</vt:lpstr>
      <vt:lpstr>Open Sans Light</vt:lpstr>
      <vt:lpstr>Palatino Linotype</vt:lpstr>
      <vt:lpstr>Uni Sans Regular</vt:lpstr>
      <vt:lpstr>Wingdings</vt:lpstr>
      <vt:lpstr>1_Custom Design</vt:lpstr>
      <vt:lpstr>Custom Design</vt:lpstr>
      <vt:lpstr>PowerPoint Presentation</vt:lpstr>
      <vt:lpstr>Today's Agenda</vt:lpstr>
      <vt:lpstr>Learning Objectives</vt:lpstr>
      <vt:lpstr>Weak Learner &amp; Strong Learner</vt:lpstr>
      <vt:lpstr>Can we turn weak learners into a strong one?</vt:lpstr>
      <vt:lpstr>Ensemble Learning Intuition</vt:lpstr>
      <vt:lpstr>Ensemble Learning</vt:lpstr>
      <vt:lpstr>Why do ensembles work?</vt:lpstr>
      <vt:lpstr>Why do ensembles work?</vt:lpstr>
      <vt:lpstr>How it works</vt:lpstr>
      <vt:lpstr>Value of Ensembles</vt:lpstr>
      <vt:lpstr>Example: Weather Forecast</vt:lpstr>
      <vt:lpstr>Ensemble Learning in Netflix Prize</vt:lpstr>
      <vt:lpstr>The Idea of Stacking</vt:lpstr>
      <vt:lpstr>Training stacked model – Step 1</vt:lpstr>
      <vt:lpstr>Training stacked model – Step 2</vt:lpstr>
      <vt:lpstr>Multilayer Stacking Ensemble</vt:lpstr>
      <vt:lpstr>Types of Ensemble Learning</vt:lpstr>
      <vt:lpstr>General Idea</vt:lpstr>
      <vt:lpstr>Fixed Combination Rules</vt:lpstr>
      <vt:lpstr>How to Combine Classifiers </vt:lpstr>
      <vt:lpstr>Notebook Time</vt:lpstr>
      <vt:lpstr>What is the Main Challenge for  Developing Ensemble Models?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Cohen</dc:creator>
  <cp:lastModifiedBy>mneimneh</cp:lastModifiedBy>
  <cp:revision>66</cp:revision>
  <dcterms:created xsi:type="dcterms:W3CDTF">2020-10-02T19:26:11Z</dcterms:created>
  <dcterms:modified xsi:type="dcterms:W3CDTF">2021-02-08T02:33:05Z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2020-09-30T00:00:00Z</vt:filetime>
  </property>
  <property fmtid="{D5CDD505-2E9C-101B-9397-08002B2CF9AE}" pid="3" name="Creator">
    <vt:lpwstr>Chromium</vt:lpwstr>
  </property>
  <property fmtid="{D5CDD505-2E9C-101B-9397-08002B2CF9AE}" pid="4" name="LastSaved">
    <vt:filetime>2020-10-02T00:00:00Z</vt:filetime>
  </property>
</Properties>
</file>